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embeddedFontLst>
    <p:embeddedFont>
      <p:font typeface="Roboto" panose="02000000000000000000" pitchFamily="2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c00193f32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c00193f32_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46ecbd6d50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46ecbd6d50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46ecbd6d50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46ecbd6d50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46ecbd6d5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46ecbd6d5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426449ed2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426449ed2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4b89c53ccd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4b89c53ccd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4677aed0a5_1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4677aed0a5_1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4677aed0a5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4677aed0a5_1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677aed0a5_1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4677aed0a5_1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46ecbd6d50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46ecbd6d50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46ecbd6d5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46ecbd6d5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46ecbd6d50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46ecbd6d50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08800" y="1467192"/>
            <a:ext cx="3414000" cy="80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5430" b="1">
                <a:solidFill>
                  <a:srgbClr val="F0F1F0"/>
                </a:solidFill>
                <a:latin typeface="Roboto"/>
                <a:ea typeface="Roboto"/>
                <a:cs typeface="Roboto"/>
                <a:sym typeface="Roboto"/>
              </a:rPr>
              <a:t>Financial</a:t>
            </a:r>
            <a:endParaRPr sz="5880" b="1">
              <a:solidFill>
                <a:srgbClr val="F0F1F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5" name="Google Shape;55;p13" title="Dar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58097" y="501275"/>
            <a:ext cx="1075405" cy="4077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308800" y="2085417"/>
            <a:ext cx="3414000" cy="80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5430" b="1">
                <a:solidFill>
                  <a:srgbClr val="F0F1F0"/>
                </a:solidFill>
                <a:latin typeface="Roboto"/>
                <a:ea typeface="Roboto"/>
                <a:cs typeface="Roboto"/>
                <a:sym typeface="Roboto"/>
              </a:rPr>
              <a:t>inclusion</a:t>
            </a:r>
            <a:endParaRPr sz="5880" b="1">
              <a:solidFill>
                <a:srgbClr val="F0F1F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" name="Google Shape;57;p13"/>
          <p:cNvSpPr txBox="1">
            <a:spLocks noGrp="1"/>
          </p:cNvSpPr>
          <p:nvPr>
            <p:ph type="ctrTitle"/>
          </p:nvPr>
        </p:nvSpPr>
        <p:spPr>
          <a:xfrm>
            <a:off x="5614050" y="2947675"/>
            <a:ext cx="3414000" cy="159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5430" b="1">
                <a:solidFill>
                  <a:srgbClr val="F0F1F0"/>
                </a:solidFill>
                <a:latin typeface="Roboto"/>
                <a:ea typeface="Roboto"/>
                <a:cs typeface="Roboto"/>
                <a:sym typeface="Roboto"/>
              </a:rPr>
              <a:t>in </a:t>
            </a:r>
            <a:r>
              <a:rPr lang="en" sz="543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South Africa</a:t>
            </a:r>
            <a:endParaRPr sz="588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81B22"/>
            </a:gs>
            <a:gs pos="100000">
              <a:srgbClr val="0A5971"/>
            </a:gs>
          </a:gsLst>
          <a:lin ang="13500032" scaled="0"/>
        </a:gra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2"/>
          <p:cNvSpPr/>
          <p:nvPr/>
        </p:nvSpPr>
        <p:spPr>
          <a:xfrm>
            <a:off x="4727050" y="1128675"/>
            <a:ext cx="4122600" cy="1123800"/>
          </a:xfrm>
          <a:prstGeom prst="roundRect">
            <a:avLst>
              <a:gd name="adj" fmla="val 15101"/>
            </a:avLst>
          </a:prstGeom>
          <a:gradFill>
            <a:gsLst>
              <a:gs pos="0">
                <a:srgbClr val="0A5971">
                  <a:alpha val="0"/>
                  <a:alpha val="0"/>
                </a:srgbClr>
              </a:gs>
              <a:gs pos="100000">
                <a:srgbClr val="0A5971">
                  <a:alpha val="0"/>
                </a:srgbClr>
              </a:gs>
            </a:gsLst>
            <a:lin ang="13500032" scaled="0"/>
          </a:gradFill>
          <a:ln w="9525" cap="flat" cmpd="sng">
            <a:solidFill>
              <a:srgbClr val="0F58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00" tIns="0" rIns="27430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Cutting-edge technology to aggregate the most used products for </a:t>
            </a: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better experience and less friction</a:t>
            </a: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9" name="Google Shape;159;p22" title="Isometric1 15°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003286">
            <a:off x="2661265" y="3423371"/>
            <a:ext cx="3175592" cy="3271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2" title="iPhon4e 1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75388" y="2638243"/>
            <a:ext cx="4969574" cy="5809172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2"/>
          <p:cNvSpPr txBox="1">
            <a:spLocks noGrp="1"/>
          </p:cNvSpPr>
          <p:nvPr>
            <p:ph type="ctrTitle"/>
          </p:nvPr>
        </p:nvSpPr>
        <p:spPr>
          <a:xfrm>
            <a:off x="358275" y="160475"/>
            <a:ext cx="7051800" cy="75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2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Unique</a:t>
            </a:r>
            <a:r>
              <a:rPr lang="en" sz="3200" b="1">
                <a:latin typeface="Roboto"/>
                <a:ea typeface="Roboto"/>
                <a:cs typeface="Roboto"/>
                <a:sym typeface="Roboto"/>
              </a:rPr>
              <a:t> Value Proposition:</a:t>
            </a:r>
            <a:endParaRPr sz="32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62" name="Google Shape;162;p22" title="Dark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8800" y="4595287"/>
            <a:ext cx="748024" cy="28357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2"/>
          <p:cNvSpPr/>
          <p:nvPr/>
        </p:nvSpPr>
        <p:spPr>
          <a:xfrm>
            <a:off x="460300" y="1128665"/>
            <a:ext cx="4097700" cy="632700"/>
          </a:xfrm>
          <a:prstGeom prst="roundRect">
            <a:avLst>
              <a:gd name="adj" fmla="val 23743"/>
            </a:avLst>
          </a:prstGeom>
          <a:gradFill>
            <a:gsLst>
              <a:gs pos="0">
                <a:srgbClr val="0A5971">
                  <a:alpha val="0"/>
                  <a:alpha val="0"/>
                </a:srgbClr>
              </a:gs>
              <a:gs pos="100000">
                <a:srgbClr val="0A5971">
                  <a:alpha val="0"/>
                </a:srgbClr>
              </a:gs>
            </a:gsLst>
            <a:lin ang="13500032" scaled="0"/>
          </a:gradFill>
          <a:ln w="9525" cap="flat" cmpd="sng">
            <a:solidFill>
              <a:srgbClr val="0F58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0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◉  Affordable</a:t>
            </a: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and transparent pricing</a:t>
            </a:r>
            <a:endParaRPr sz="1200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5" name="Google Shape;165;p22"/>
          <p:cNvSpPr/>
          <p:nvPr/>
        </p:nvSpPr>
        <p:spPr>
          <a:xfrm>
            <a:off x="460300" y="1878649"/>
            <a:ext cx="4097700" cy="759600"/>
          </a:xfrm>
          <a:prstGeom prst="roundRect">
            <a:avLst>
              <a:gd name="adj" fmla="val 23743"/>
            </a:avLst>
          </a:prstGeom>
          <a:gradFill>
            <a:gsLst>
              <a:gs pos="0">
                <a:srgbClr val="053240">
                  <a:alpha val="0"/>
                </a:srgbClr>
              </a:gs>
              <a:gs pos="100000">
                <a:srgbClr val="063E4F">
                  <a:alpha val="0"/>
                </a:srgbClr>
              </a:gs>
            </a:gsLst>
            <a:lin ang="13500032" scaled="0"/>
          </a:gradFill>
          <a:ln>
            <a:noFill/>
          </a:ln>
        </p:spPr>
        <p:txBody>
          <a:bodyPr spcFirstLastPara="1" wrap="square" lIns="457200" tIns="0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Simplified</a:t>
            </a: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products and onboarding processes for low-income customer challenges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6" name="Google Shape;166;p22"/>
          <p:cNvSpPr/>
          <p:nvPr/>
        </p:nvSpPr>
        <p:spPr>
          <a:xfrm>
            <a:off x="448800" y="2732275"/>
            <a:ext cx="4097700" cy="759600"/>
          </a:xfrm>
          <a:prstGeom prst="roundRect">
            <a:avLst>
              <a:gd name="adj" fmla="val 23743"/>
            </a:avLst>
          </a:prstGeom>
          <a:gradFill>
            <a:gsLst>
              <a:gs pos="0">
                <a:srgbClr val="0A5971">
                  <a:alpha val="0"/>
                  <a:alpha val="0"/>
                </a:srgbClr>
              </a:gs>
              <a:gs pos="100000">
                <a:srgbClr val="0A5971">
                  <a:alpha val="0"/>
                </a:srgbClr>
              </a:gs>
            </a:gsLst>
            <a:lin ang="13500032" scaled="0"/>
          </a:gradFill>
          <a:ln w="9525" cap="flat" cmpd="sng">
            <a:solidFill>
              <a:srgbClr val="0F58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00" tIns="0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Mobile-first</a:t>
            </a: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platform accessible </a:t>
            </a:r>
            <a:br>
              <a:rPr lang="en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anytime, anywhere</a:t>
            </a:r>
            <a:endParaRPr sz="1200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7" name="Google Shape;167;p22"/>
          <p:cNvSpPr/>
          <p:nvPr/>
        </p:nvSpPr>
        <p:spPr>
          <a:xfrm>
            <a:off x="460300" y="3617174"/>
            <a:ext cx="8389200" cy="683700"/>
          </a:xfrm>
          <a:prstGeom prst="roundRect">
            <a:avLst>
              <a:gd name="adj" fmla="val 27922"/>
            </a:avLst>
          </a:prstGeom>
          <a:gradFill>
            <a:gsLst>
              <a:gs pos="0">
                <a:srgbClr val="081B22">
                  <a:alpha val="0"/>
                </a:srgbClr>
              </a:gs>
              <a:gs pos="100000">
                <a:srgbClr val="0A5971">
                  <a:alpha val="0"/>
                </a:srgbClr>
              </a:gs>
            </a:gsLst>
            <a:lin ang="13500032" scaled="0"/>
          </a:gradFill>
          <a:ln w="9525" cap="flat" cmpd="sng">
            <a:solidFill>
              <a:srgbClr val="0F58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00" tIns="0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Focus on financial literacy</a:t>
            </a: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 and AI based education </a:t>
            </a:r>
            <a:r>
              <a:rPr lang="en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empowered via the preferred channels (chat and Whatsapp)</a:t>
            </a:r>
            <a:endParaRPr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8" name="Google Shape;168;p22"/>
          <p:cNvSpPr txBox="1"/>
          <p:nvPr/>
        </p:nvSpPr>
        <p:spPr>
          <a:xfrm>
            <a:off x="573450" y="1940817"/>
            <a:ext cx="358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◉</a:t>
            </a:r>
            <a:endParaRPr/>
          </a:p>
        </p:txBody>
      </p:sp>
      <p:sp>
        <p:nvSpPr>
          <p:cNvPr id="169" name="Google Shape;169;p22"/>
          <p:cNvSpPr txBox="1"/>
          <p:nvPr/>
        </p:nvSpPr>
        <p:spPr>
          <a:xfrm>
            <a:off x="573450" y="2809730"/>
            <a:ext cx="358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◉</a:t>
            </a:r>
            <a:endParaRPr/>
          </a:p>
        </p:txBody>
      </p:sp>
      <p:sp>
        <p:nvSpPr>
          <p:cNvPr id="170" name="Google Shape;170;p22"/>
          <p:cNvSpPr txBox="1"/>
          <p:nvPr/>
        </p:nvSpPr>
        <p:spPr>
          <a:xfrm>
            <a:off x="573450" y="3753288"/>
            <a:ext cx="358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◉</a:t>
            </a:r>
            <a:endParaRPr/>
          </a:p>
        </p:txBody>
      </p:sp>
      <p:sp>
        <p:nvSpPr>
          <p:cNvPr id="171" name="Google Shape;171;p22"/>
          <p:cNvSpPr txBox="1"/>
          <p:nvPr/>
        </p:nvSpPr>
        <p:spPr>
          <a:xfrm>
            <a:off x="4898575" y="1261824"/>
            <a:ext cx="358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◉</a:t>
            </a:r>
            <a:endParaRPr/>
          </a:p>
        </p:txBody>
      </p:sp>
      <p:sp>
        <p:nvSpPr>
          <p:cNvPr id="172" name="Google Shape;172;p22"/>
          <p:cNvSpPr txBox="1"/>
          <p:nvPr/>
        </p:nvSpPr>
        <p:spPr>
          <a:xfrm>
            <a:off x="8329522" y="208250"/>
            <a:ext cx="615300" cy="3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10/14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3" name="Google Shape;173;p22"/>
          <p:cNvSpPr/>
          <p:nvPr/>
        </p:nvSpPr>
        <p:spPr>
          <a:xfrm>
            <a:off x="4727050" y="2368125"/>
            <a:ext cx="4122600" cy="1123800"/>
          </a:xfrm>
          <a:prstGeom prst="roundRect">
            <a:avLst>
              <a:gd name="adj" fmla="val 15101"/>
            </a:avLst>
          </a:prstGeom>
          <a:gradFill>
            <a:gsLst>
              <a:gs pos="0">
                <a:srgbClr val="0A5971">
                  <a:alpha val="0"/>
                  <a:alpha val="0"/>
                </a:srgbClr>
              </a:gs>
              <a:gs pos="100000">
                <a:srgbClr val="0A5971">
                  <a:alpha val="0"/>
                </a:srgbClr>
              </a:gs>
            </a:gsLst>
            <a:lin ang="13500032" scaled="0"/>
          </a:gradFill>
          <a:ln w="9525" cap="flat" cmpd="sng">
            <a:solidFill>
              <a:srgbClr val="0F58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00" tIns="0" rIns="27430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Lifestyle services embedded into the same app provide</a:t>
            </a: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better experience </a:t>
            </a:r>
            <a:br>
              <a:rPr lang="en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and less friction</a:t>
            </a: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4" name="Google Shape;174;p22"/>
          <p:cNvSpPr txBox="1"/>
          <p:nvPr/>
        </p:nvSpPr>
        <p:spPr>
          <a:xfrm>
            <a:off x="4898575" y="2532877"/>
            <a:ext cx="358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◉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81B22"/>
            </a:gs>
            <a:gs pos="100000">
              <a:srgbClr val="0A5971"/>
            </a:gs>
          </a:gsLst>
          <a:lin ang="13500032" scaled="0"/>
        </a:gra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3"/>
          <p:cNvSpPr txBox="1">
            <a:spLocks noGrp="1"/>
          </p:cNvSpPr>
          <p:nvPr>
            <p:ph type="ctrTitle"/>
          </p:nvPr>
        </p:nvSpPr>
        <p:spPr>
          <a:xfrm>
            <a:off x="358275" y="118650"/>
            <a:ext cx="5145000" cy="6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200" b="1">
                <a:latin typeface="Roboto"/>
                <a:ea typeface="Roboto"/>
                <a:cs typeface="Roboto"/>
                <a:sym typeface="Roboto"/>
              </a:rPr>
              <a:t>Competitive</a:t>
            </a:r>
            <a:r>
              <a:rPr lang="en" sz="32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 Advantage:</a:t>
            </a:r>
            <a:endParaRPr sz="3200" b="1">
              <a:solidFill>
                <a:srgbClr val="F0F1F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80" name="Google Shape;180;p23" title="Dark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8800" y="4595287"/>
            <a:ext cx="748024" cy="283575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3"/>
          <p:cNvSpPr txBox="1"/>
          <p:nvPr/>
        </p:nvSpPr>
        <p:spPr>
          <a:xfrm>
            <a:off x="7301295" y="4620850"/>
            <a:ext cx="1643400" cy="3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Sales Proposal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2" name="Google Shape;182;p23"/>
          <p:cNvSpPr/>
          <p:nvPr/>
        </p:nvSpPr>
        <p:spPr>
          <a:xfrm>
            <a:off x="3306588" y="1370425"/>
            <a:ext cx="2720400" cy="2801700"/>
          </a:xfrm>
          <a:prstGeom prst="roundRect">
            <a:avLst>
              <a:gd name="adj" fmla="val 8385"/>
            </a:avLst>
          </a:prstGeom>
          <a:gradFill>
            <a:gsLst>
              <a:gs pos="0">
                <a:srgbClr val="0A5971">
                  <a:alpha val="0"/>
                  <a:alpha val="0"/>
                </a:srgbClr>
              </a:gs>
              <a:gs pos="100000">
                <a:srgbClr val="0A5971">
                  <a:alpha val="0"/>
                </a:srgbClr>
              </a:gs>
            </a:gsLst>
            <a:lin ang="13500032" scaled="0"/>
          </a:gradFill>
          <a:ln w="9525" cap="flat" cmpd="sng">
            <a:solidFill>
              <a:srgbClr val="0F58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274300" bIns="18287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◉</a:t>
            </a: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Partnerships with local infrastructure</a:t>
            </a: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payment providers and regulatory bodies, TPPP and FSP licensing, BIN sponsorship</a:t>
            </a:r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3" name="Google Shape;183;p23"/>
          <p:cNvSpPr/>
          <p:nvPr/>
        </p:nvSpPr>
        <p:spPr>
          <a:xfrm>
            <a:off x="6247475" y="1370425"/>
            <a:ext cx="2602200" cy="2801700"/>
          </a:xfrm>
          <a:prstGeom prst="roundRect">
            <a:avLst>
              <a:gd name="adj" fmla="val 8385"/>
            </a:avLst>
          </a:prstGeom>
          <a:gradFill>
            <a:gsLst>
              <a:gs pos="0">
                <a:srgbClr val="0A5971">
                  <a:alpha val="0"/>
                  <a:alpha val="0"/>
                </a:srgbClr>
              </a:gs>
              <a:gs pos="100000">
                <a:srgbClr val="0A5971">
                  <a:alpha val="0"/>
                </a:srgbClr>
              </a:gs>
            </a:gsLst>
            <a:lin ang="13500032" scaled="0"/>
          </a:gradFill>
          <a:ln w="9525" cap="flat" cmpd="sng">
            <a:solidFill>
              <a:srgbClr val="0F58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91425" bIns="18287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◉</a:t>
            </a: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Strong overseas </a:t>
            </a:r>
            <a:br>
              <a:rPr lang="en" sz="16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6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R&amp;D team</a:t>
            </a: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which leads to the best mobile and API  tech solution and AI LLM integrations</a:t>
            </a:r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4" name="Google Shape;184;p23"/>
          <p:cNvSpPr/>
          <p:nvPr/>
        </p:nvSpPr>
        <p:spPr>
          <a:xfrm>
            <a:off x="448800" y="1370425"/>
            <a:ext cx="2637300" cy="2801700"/>
          </a:xfrm>
          <a:prstGeom prst="roundRect">
            <a:avLst>
              <a:gd name="adj" fmla="val 8385"/>
            </a:avLst>
          </a:prstGeom>
          <a:gradFill>
            <a:gsLst>
              <a:gs pos="0">
                <a:srgbClr val="053240">
                  <a:alpha val="0"/>
                </a:srgbClr>
              </a:gs>
              <a:gs pos="100000">
                <a:srgbClr val="063E4F">
                  <a:alpha val="0"/>
                </a:srgbClr>
              </a:gs>
            </a:gsLst>
            <a:lin ang="13500032" scaled="0"/>
          </a:gradFill>
          <a:ln>
            <a:noFill/>
          </a:ln>
        </p:spPr>
        <p:txBody>
          <a:bodyPr spcFirstLastPara="1" wrap="square" lIns="182875" tIns="182875" rIns="182875" bIns="18287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◉</a:t>
            </a: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Tailored solutions</a:t>
            </a:r>
            <a:endParaRPr sz="16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for South Africa’s unique challenges with highest variety of payment solutions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85" name="Google Shape;185;p23" title="Icons-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31">
            <a:off x="5086495" y="1583153"/>
            <a:ext cx="667455" cy="667494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3"/>
          <p:cNvSpPr txBox="1"/>
          <p:nvPr/>
        </p:nvSpPr>
        <p:spPr>
          <a:xfrm>
            <a:off x="8329522" y="208250"/>
            <a:ext cx="615300" cy="3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11/14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81B22"/>
            </a:gs>
            <a:gs pos="100000">
              <a:srgbClr val="0A5971"/>
            </a:gs>
          </a:gsLst>
          <a:lin ang="13500032" scaled="0"/>
        </a:gra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4"/>
          <p:cNvSpPr txBox="1">
            <a:spLocks noGrp="1"/>
          </p:cNvSpPr>
          <p:nvPr>
            <p:ph type="ctrTitle"/>
          </p:nvPr>
        </p:nvSpPr>
        <p:spPr>
          <a:xfrm>
            <a:off x="358275" y="118650"/>
            <a:ext cx="3146100" cy="6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2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Social</a:t>
            </a:r>
            <a:r>
              <a:rPr lang="en" sz="3200" b="1">
                <a:latin typeface="Roboto"/>
                <a:ea typeface="Roboto"/>
                <a:cs typeface="Roboto"/>
                <a:sym typeface="Roboto"/>
              </a:rPr>
              <a:t> Impact:</a:t>
            </a:r>
            <a:endParaRPr sz="3200" b="1">
              <a:solidFill>
                <a:srgbClr val="F0F1F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2" name="Google Shape;192;p24" title="Dark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8800" y="4595287"/>
            <a:ext cx="748024" cy="28357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4"/>
          <p:cNvSpPr txBox="1"/>
          <p:nvPr/>
        </p:nvSpPr>
        <p:spPr>
          <a:xfrm>
            <a:off x="7301295" y="4620850"/>
            <a:ext cx="1643400" cy="3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Sales Proposal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4" name="Google Shape;194;p24"/>
          <p:cNvSpPr/>
          <p:nvPr/>
        </p:nvSpPr>
        <p:spPr>
          <a:xfrm>
            <a:off x="3306588" y="1370425"/>
            <a:ext cx="2720400" cy="2801700"/>
          </a:xfrm>
          <a:prstGeom prst="roundRect">
            <a:avLst>
              <a:gd name="adj" fmla="val 8385"/>
            </a:avLst>
          </a:prstGeom>
          <a:gradFill>
            <a:gsLst>
              <a:gs pos="0">
                <a:srgbClr val="081B22">
                  <a:alpha val="0"/>
                </a:srgbClr>
              </a:gs>
              <a:gs pos="100000">
                <a:srgbClr val="063E4F">
                  <a:alpha val="0"/>
                </a:srgbClr>
              </a:gs>
            </a:gsLst>
            <a:lin ang="13500032" scaled="0"/>
          </a:gradFill>
          <a:ln>
            <a:noFill/>
          </a:ln>
        </p:spPr>
        <p:txBody>
          <a:bodyPr spcFirstLastPara="1" wrap="square" lIns="182875" tIns="182875" rIns="274300" bIns="182875" anchor="b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◉</a:t>
            </a:r>
            <a:endParaRPr b="1" dirty="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Encourages economic growth in</a:t>
            </a:r>
            <a:r>
              <a:rPr lang="en" sz="1600" b="1" dirty="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 underserved</a:t>
            </a:r>
            <a:endParaRPr sz="1600" b="1" dirty="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communities</a:t>
            </a:r>
            <a:endParaRPr dirty="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5" name="Google Shape;195;p24"/>
          <p:cNvSpPr/>
          <p:nvPr/>
        </p:nvSpPr>
        <p:spPr>
          <a:xfrm>
            <a:off x="6247475" y="1370425"/>
            <a:ext cx="2602200" cy="2801700"/>
          </a:xfrm>
          <a:prstGeom prst="roundRect">
            <a:avLst>
              <a:gd name="adj" fmla="val 8385"/>
            </a:avLst>
          </a:prstGeom>
          <a:gradFill>
            <a:gsLst>
              <a:gs pos="0">
                <a:srgbClr val="0A5971">
                  <a:alpha val="0"/>
                  <a:alpha val="0"/>
                </a:srgbClr>
              </a:gs>
              <a:gs pos="100000">
                <a:srgbClr val="0A5971">
                  <a:alpha val="0"/>
                </a:srgbClr>
              </a:gs>
            </a:gsLst>
            <a:lin ang="13500032" scaled="0"/>
          </a:gradFill>
          <a:ln w="9525" cap="flat" cmpd="sng">
            <a:solidFill>
              <a:srgbClr val="0F58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91425" bIns="18287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◉</a:t>
            </a: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Aligns with global </a:t>
            </a:r>
            <a:endParaRPr sz="16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and local SDGs </a:t>
            </a:r>
            <a:endParaRPr sz="16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(Sustainable Development Goals)</a:t>
            </a:r>
            <a:endParaRPr sz="11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6" name="Google Shape;196;p24"/>
          <p:cNvSpPr/>
          <p:nvPr/>
        </p:nvSpPr>
        <p:spPr>
          <a:xfrm>
            <a:off x="448800" y="1370425"/>
            <a:ext cx="2637300" cy="2801700"/>
          </a:xfrm>
          <a:prstGeom prst="roundRect">
            <a:avLst>
              <a:gd name="adj" fmla="val 8385"/>
            </a:avLst>
          </a:prstGeom>
          <a:gradFill>
            <a:gsLst>
              <a:gs pos="0">
                <a:srgbClr val="0A5971">
                  <a:alpha val="0"/>
                  <a:alpha val="0"/>
                </a:srgbClr>
              </a:gs>
              <a:gs pos="100000">
                <a:srgbClr val="0A5971">
                  <a:alpha val="0"/>
                </a:srgbClr>
              </a:gs>
            </a:gsLst>
            <a:lin ang="13500032" scaled="0"/>
          </a:gradFill>
          <a:ln w="9525" cap="flat" cmpd="sng">
            <a:solidFill>
              <a:srgbClr val="0F58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b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◉</a:t>
            </a: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Boosts financial inclusion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7" name="Google Shape;197;p24" title="Ico1ns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6450" y="1628425"/>
            <a:ext cx="667500" cy="667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4"/>
          <p:cNvSpPr txBox="1"/>
          <p:nvPr/>
        </p:nvSpPr>
        <p:spPr>
          <a:xfrm>
            <a:off x="8329522" y="208250"/>
            <a:ext cx="615300" cy="3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12/14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/>
          <p:nvPr/>
        </p:nvSpPr>
        <p:spPr>
          <a:xfrm>
            <a:off x="4919100" y="1450825"/>
            <a:ext cx="1849200" cy="900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ctrTitle"/>
          </p:nvPr>
        </p:nvSpPr>
        <p:spPr>
          <a:xfrm>
            <a:off x="2104704" y="1269165"/>
            <a:ext cx="2751600" cy="126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5800" b="1">
                <a:solidFill>
                  <a:srgbClr val="F0F1F0"/>
                </a:solidFill>
                <a:latin typeface="Roboto"/>
                <a:ea typeface="Roboto"/>
                <a:cs typeface="Roboto"/>
                <a:sym typeface="Roboto"/>
              </a:rPr>
              <a:t>What is</a:t>
            </a:r>
            <a:endParaRPr sz="5800" b="1">
              <a:solidFill>
                <a:srgbClr val="F0F1F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5" name="Google Shape;65;p14" title="Dar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87489" y="1652449"/>
            <a:ext cx="1312286" cy="497499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1514375" y="2692150"/>
            <a:ext cx="61155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SOLmate is a mobile-first financial banking platform designed to provide 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affordable</a:t>
            </a:r>
            <a:r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and 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accessible</a:t>
            </a:r>
            <a:r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financial services to South Africa’s 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low-income population</a:t>
            </a:r>
            <a:r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and empower financial inclusion.</a:t>
            </a:r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337550" y="4615867"/>
            <a:ext cx="1825200" cy="3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www.solmate.co.za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8329522" y="208250"/>
            <a:ext cx="615300" cy="3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2/14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81B22"/>
            </a:gs>
            <a:gs pos="100000">
              <a:srgbClr val="0A5971"/>
            </a:gs>
          </a:gsLst>
          <a:lin ang="13500032" scaled="0"/>
        </a:gra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/>
          <p:nvPr/>
        </p:nvSpPr>
        <p:spPr>
          <a:xfrm>
            <a:off x="3371250" y="1366125"/>
            <a:ext cx="2703900" cy="2950200"/>
          </a:xfrm>
          <a:prstGeom prst="roundRect">
            <a:avLst>
              <a:gd name="adj" fmla="val 5172"/>
            </a:avLst>
          </a:prstGeom>
          <a:gradFill>
            <a:gsLst>
              <a:gs pos="0">
                <a:srgbClr val="0A5971">
                  <a:alpha val="0"/>
                  <a:alpha val="0"/>
                </a:srgbClr>
              </a:gs>
              <a:gs pos="100000">
                <a:srgbClr val="0A5971">
                  <a:alpha val="0"/>
                </a:srgbClr>
              </a:gs>
            </a:gsLst>
            <a:lin ang="13500032" scaled="0"/>
          </a:gradFill>
          <a:ln w="9525" cap="flat" cmpd="sng">
            <a:solidFill>
              <a:srgbClr val="0F58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91425" bIns="91425" anchor="t" anchorCtr="0">
            <a:noAutofit/>
          </a:bodyPr>
          <a:lstStyle/>
          <a:p>
            <a:pPr marL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SOLmate bank App:</a:t>
            </a: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16764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"/>
              <a:buChar char="●"/>
            </a:pPr>
            <a:r>
              <a:rPr lang="en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Modern &amp; native </a:t>
            </a: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bank application 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16764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"/>
              <a:buChar char="●"/>
            </a:pPr>
            <a:r>
              <a:rPr lang="en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AI agent </a:t>
            </a: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to onboard, educate and assist customers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16764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ts val="1200"/>
              <a:buFont typeface="Roboto"/>
              <a:buChar char="●"/>
            </a:pPr>
            <a:r>
              <a:rPr lang="en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Conversational Banking &amp; Support</a:t>
            </a: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to serve in different languages and save costs using in-app chat and Whatsapp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5" name="Google Shape;75;p15"/>
          <p:cNvSpPr txBox="1">
            <a:spLocks noGrp="1"/>
          </p:cNvSpPr>
          <p:nvPr>
            <p:ph type="ctrTitle"/>
          </p:nvPr>
        </p:nvSpPr>
        <p:spPr>
          <a:xfrm>
            <a:off x="358275" y="194850"/>
            <a:ext cx="7051800" cy="10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200" b="1">
                <a:latin typeface="Roboto"/>
                <a:ea typeface="Roboto"/>
                <a:cs typeface="Roboto"/>
                <a:sym typeface="Roboto"/>
              </a:rPr>
              <a:t>SOL Ecosystem to build </a:t>
            </a:r>
            <a:r>
              <a:rPr lang="en" sz="32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Financial services for Financial inclusion</a:t>
            </a:r>
            <a:endParaRPr sz="32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6" name="Google Shape;76;p15" title="Dark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8800" y="4595287"/>
            <a:ext cx="748024" cy="283575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/>
          <p:nvPr/>
        </p:nvSpPr>
        <p:spPr>
          <a:xfrm>
            <a:off x="460300" y="1366125"/>
            <a:ext cx="2671200" cy="2950200"/>
          </a:xfrm>
          <a:prstGeom prst="roundRect">
            <a:avLst>
              <a:gd name="adj" fmla="val 5172"/>
            </a:avLst>
          </a:prstGeom>
          <a:gradFill>
            <a:gsLst>
              <a:gs pos="0">
                <a:srgbClr val="0A5971">
                  <a:alpha val="0"/>
                  <a:alpha val="0"/>
                </a:srgbClr>
              </a:gs>
              <a:gs pos="100000">
                <a:srgbClr val="0A5971">
                  <a:alpha val="0"/>
                </a:srgbClr>
              </a:gs>
            </a:gsLst>
            <a:lin ang="13500032" scaled="0"/>
          </a:gradFill>
          <a:ln w="9525" cap="flat" cmpd="sng">
            <a:solidFill>
              <a:srgbClr val="0F58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91425" bIns="91425" anchor="t" anchorCtr="0">
            <a:noAutofit/>
          </a:bodyPr>
          <a:lstStyle/>
          <a:p>
            <a:pPr marL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SOL Core</a:t>
            </a: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16764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"/>
              <a:buChar char="●"/>
            </a:pPr>
            <a:r>
              <a:rPr lang="en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BAAS </a:t>
            </a:r>
            <a:b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Transactional Bank As A Service platform 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16764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"/>
              <a:buChar char="●"/>
            </a:pPr>
            <a:r>
              <a:rPr lang="en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KYC </a:t>
            </a:r>
            <a:br>
              <a:rPr lang="en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Digital onboarding and verification of customers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16764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ts val="1200"/>
              <a:buFont typeface="Roboto"/>
              <a:buChar char="●"/>
            </a:pPr>
            <a:r>
              <a:rPr lang="en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Licencing</a:t>
            </a: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for transactional, savings and micro-loans products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" name="Google Shape;79;p15"/>
          <p:cNvSpPr/>
          <p:nvPr/>
        </p:nvSpPr>
        <p:spPr>
          <a:xfrm>
            <a:off x="6282200" y="1366125"/>
            <a:ext cx="2567400" cy="2950200"/>
          </a:xfrm>
          <a:prstGeom prst="roundRect">
            <a:avLst>
              <a:gd name="adj" fmla="val 5172"/>
            </a:avLst>
          </a:prstGeom>
          <a:gradFill>
            <a:gsLst>
              <a:gs pos="0">
                <a:srgbClr val="0A5971">
                  <a:alpha val="0"/>
                  <a:alpha val="0"/>
                </a:srgbClr>
              </a:gs>
              <a:gs pos="100000">
                <a:srgbClr val="0A5971">
                  <a:alpha val="0"/>
                </a:srgbClr>
              </a:gs>
            </a:gsLst>
            <a:lin ang="13500032" scaled="0"/>
          </a:gradFill>
          <a:ln w="9525" cap="flat" cmpd="sng">
            <a:solidFill>
              <a:srgbClr val="0F58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91425" bIns="91425" anchor="t" anchorCtr="0">
            <a:noAutofit/>
          </a:bodyPr>
          <a:lstStyle/>
          <a:p>
            <a:pPr marL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SOL Tips Machine:</a:t>
            </a: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16764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"/>
              <a:buChar char="●"/>
            </a:pPr>
            <a:r>
              <a:rPr lang="en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include street casual workers and vendors</a:t>
            </a: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to collect card payments &amp; tips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16764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ts val="1200"/>
              <a:buFont typeface="Roboto"/>
              <a:buChar char="●"/>
            </a:pPr>
            <a:r>
              <a:rPr lang="en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Wallet based entry level solution</a:t>
            </a: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to receive their proceeds and manage finances 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0" name="Google Shape;80;p15"/>
          <p:cNvSpPr txBox="1"/>
          <p:nvPr/>
        </p:nvSpPr>
        <p:spPr>
          <a:xfrm>
            <a:off x="8329522" y="208250"/>
            <a:ext cx="615300" cy="3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3/14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6" title="Dar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8838" y="691977"/>
            <a:ext cx="1066126" cy="40417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 txBox="1"/>
          <p:nvPr/>
        </p:nvSpPr>
        <p:spPr>
          <a:xfrm>
            <a:off x="2968100" y="1315147"/>
            <a:ext cx="3207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It is a mobile-first financial banking platform designed to provide</a:t>
            </a:r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7" name="Google Shape;87;p16"/>
          <p:cNvSpPr txBox="1">
            <a:spLocks noGrp="1"/>
          </p:cNvSpPr>
          <p:nvPr>
            <p:ph type="ctrTitle"/>
          </p:nvPr>
        </p:nvSpPr>
        <p:spPr>
          <a:xfrm>
            <a:off x="894700" y="2142151"/>
            <a:ext cx="7354800" cy="162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200" b="1">
                <a:latin typeface="Roboto"/>
                <a:ea typeface="Roboto"/>
                <a:cs typeface="Roboto"/>
                <a:sym typeface="Roboto"/>
              </a:rPr>
              <a:t>affordable</a:t>
            </a:r>
            <a:r>
              <a:rPr lang="en" sz="3200" b="1">
                <a:solidFill>
                  <a:srgbClr val="F0F1F0"/>
                </a:solidFill>
                <a:latin typeface="Roboto"/>
                <a:ea typeface="Roboto"/>
                <a:cs typeface="Roboto"/>
                <a:sym typeface="Roboto"/>
              </a:rPr>
              <a:t> and </a:t>
            </a:r>
            <a:r>
              <a:rPr lang="en" sz="3200" b="1">
                <a:latin typeface="Roboto"/>
                <a:ea typeface="Roboto"/>
                <a:cs typeface="Roboto"/>
                <a:sym typeface="Roboto"/>
              </a:rPr>
              <a:t>accessible</a:t>
            </a:r>
            <a:r>
              <a:rPr lang="en" sz="3200" b="1">
                <a:solidFill>
                  <a:srgbClr val="F0F1F0"/>
                </a:solidFill>
                <a:latin typeface="Roboto"/>
                <a:ea typeface="Roboto"/>
                <a:cs typeface="Roboto"/>
                <a:sym typeface="Roboto"/>
              </a:rPr>
              <a:t> financial services to South Africa’s </a:t>
            </a:r>
            <a:r>
              <a:rPr lang="en" sz="32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low-income population and</a:t>
            </a:r>
            <a:r>
              <a:rPr lang="en" sz="3200" b="1">
                <a:solidFill>
                  <a:srgbClr val="F0F1F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32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empower financial inclusion</a:t>
            </a:r>
            <a:endParaRPr sz="32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" name="Google Shape;89;p16"/>
          <p:cNvSpPr txBox="1"/>
          <p:nvPr/>
        </p:nvSpPr>
        <p:spPr>
          <a:xfrm>
            <a:off x="337550" y="4615867"/>
            <a:ext cx="1825200" cy="3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www.solmate.co.za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" name="Google Shape;90;p16"/>
          <p:cNvSpPr txBox="1"/>
          <p:nvPr/>
        </p:nvSpPr>
        <p:spPr>
          <a:xfrm>
            <a:off x="8329522" y="208250"/>
            <a:ext cx="615300" cy="3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4/14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81B22"/>
            </a:gs>
            <a:gs pos="100000">
              <a:srgbClr val="0A5971"/>
            </a:gs>
          </a:gsLst>
          <a:lin ang="13500032" scaled="0"/>
        </a:gra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>
            <a:spLocks noGrp="1"/>
          </p:cNvSpPr>
          <p:nvPr>
            <p:ph type="ctrTitle"/>
          </p:nvPr>
        </p:nvSpPr>
        <p:spPr>
          <a:xfrm>
            <a:off x="358275" y="118650"/>
            <a:ext cx="4515600" cy="6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2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Key</a:t>
            </a:r>
            <a:r>
              <a:rPr lang="en" sz="3200" b="1">
                <a:solidFill>
                  <a:srgbClr val="FDFEFE"/>
                </a:solidFill>
                <a:latin typeface="Roboto"/>
                <a:ea typeface="Roboto"/>
                <a:cs typeface="Roboto"/>
                <a:sym typeface="Roboto"/>
              </a:rPr>
              <a:t> Features</a:t>
            </a:r>
            <a:endParaRPr sz="3200" b="1">
              <a:solidFill>
                <a:srgbClr val="F0F1F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6" name="Google Shape;96;p17" title="Dark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8800" y="4595287"/>
            <a:ext cx="748024" cy="28357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7"/>
          <p:cNvSpPr/>
          <p:nvPr/>
        </p:nvSpPr>
        <p:spPr>
          <a:xfrm>
            <a:off x="448800" y="1227347"/>
            <a:ext cx="1472100" cy="1507500"/>
          </a:xfrm>
          <a:prstGeom prst="roundRect">
            <a:avLst>
              <a:gd name="adj" fmla="val 8385"/>
            </a:avLst>
          </a:prstGeom>
          <a:gradFill>
            <a:gsLst>
              <a:gs pos="0">
                <a:srgbClr val="0A5971">
                  <a:alpha val="0"/>
                  <a:alpha val="0"/>
                </a:srgbClr>
              </a:gs>
              <a:gs pos="100000">
                <a:srgbClr val="0A5971">
                  <a:alpha val="0"/>
                </a:srgbClr>
              </a:gs>
            </a:gsLst>
            <a:lin ang="13500032" scaled="0"/>
          </a:gradFill>
          <a:ln w="9525" cap="flat" cmpd="sng">
            <a:solidFill>
              <a:srgbClr val="0F58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Low-cost digital transactions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9" name="Google Shape;99;p17"/>
          <p:cNvSpPr/>
          <p:nvPr/>
        </p:nvSpPr>
        <p:spPr>
          <a:xfrm>
            <a:off x="2010700" y="1227347"/>
            <a:ext cx="1472100" cy="1507500"/>
          </a:xfrm>
          <a:prstGeom prst="roundRect">
            <a:avLst>
              <a:gd name="adj" fmla="val 8385"/>
            </a:avLst>
          </a:prstGeom>
          <a:gradFill>
            <a:gsLst>
              <a:gs pos="0">
                <a:srgbClr val="0A5971">
                  <a:alpha val="0"/>
                  <a:alpha val="0"/>
                </a:srgbClr>
              </a:gs>
              <a:gs pos="100000">
                <a:srgbClr val="0A5971">
                  <a:alpha val="0"/>
                </a:srgbClr>
              </a:gs>
            </a:gsLst>
            <a:lin ang="13500032" scaled="0"/>
          </a:gradFill>
          <a:ln w="9525" cap="flat" cmpd="sng">
            <a:solidFill>
              <a:srgbClr val="0F58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Debit card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0" name="Google Shape;100;p17"/>
          <p:cNvSpPr/>
          <p:nvPr/>
        </p:nvSpPr>
        <p:spPr>
          <a:xfrm>
            <a:off x="5197400" y="1227355"/>
            <a:ext cx="2082000" cy="3021300"/>
          </a:xfrm>
          <a:prstGeom prst="roundRect">
            <a:avLst>
              <a:gd name="adj" fmla="val 5172"/>
            </a:avLst>
          </a:prstGeom>
          <a:gradFill>
            <a:gsLst>
              <a:gs pos="0">
                <a:srgbClr val="0A5971">
                  <a:alpha val="0"/>
                  <a:alpha val="0"/>
                </a:srgbClr>
              </a:gs>
              <a:gs pos="100000">
                <a:srgbClr val="0A5971">
                  <a:alpha val="0"/>
                </a:srgbClr>
              </a:gs>
            </a:gsLst>
            <a:lin ang="13500032" scaled="0"/>
          </a:gradFill>
          <a:ln w="9525" cap="flat" cmpd="sng">
            <a:solidFill>
              <a:srgbClr val="0F58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All types of payment options within South African borders are available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(EFT, ewallets, RTC, cash deposit and withdrawals, online payments)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&amp; full pack </a:t>
            </a:r>
            <a:b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of Prepaid products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(Airtime, Electricity, Water, DSTV, Netflix, Uber etc)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1" name="Google Shape;101;p17"/>
          <p:cNvSpPr/>
          <p:nvPr/>
        </p:nvSpPr>
        <p:spPr>
          <a:xfrm>
            <a:off x="7377500" y="1227297"/>
            <a:ext cx="1472100" cy="3021300"/>
          </a:xfrm>
          <a:prstGeom prst="roundRect">
            <a:avLst>
              <a:gd name="adj" fmla="val 5565"/>
            </a:avLst>
          </a:prstGeom>
          <a:gradFill>
            <a:gsLst>
              <a:gs pos="0">
                <a:srgbClr val="0A5971">
                  <a:alpha val="0"/>
                  <a:alpha val="0"/>
                </a:srgbClr>
              </a:gs>
              <a:gs pos="100000">
                <a:srgbClr val="0A5971">
                  <a:alpha val="0"/>
                </a:srgbClr>
              </a:gs>
            </a:gsLst>
            <a:lin ang="13500032" scaled="0"/>
          </a:gradFill>
          <a:ln w="9525" cap="flat" cmpd="sng">
            <a:solidFill>
              <a:srgbClr val="0F58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Secure, user-friendly mobile app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2" name="Google Shape;102;p17"/>
          <p:cNvSpPr/>
          <p:nvPr/>
        </p:nvSpPr>
        <p:spPr>
          <a:xfrm>
            <a:off x="448800" y="2810096"/>
            <a:ext cx="1472100" cy="1438500"/>
          </a:xfrm>
          <a:prstGeom prst="roundRect">
            <a:avLst>
              <a:gd name="adj" fmla="val 8385"/>
            </a:avLst>
          </a:prstGeom>
          <a:gradFill>
            <a:gsLst>
              <a:gs pos="0">
                <a:srgbClr val="0A5971">
                  <a:alpha val="0"/>
                  <a:alpha val="0"/>
                </a:srgbClr>
              </a:gs>
              <a:gs pos="100000">
                <a:srgbClr val="0A5971">
                  <a:alpha val="0"/>
                </a:srgbClr>
              </a:gs>
            </a:gsLst>
            <a:lin ang="13500032" scaled="0"/>
          </a:gradFill>
          <a:ln w="9525" cap="flat" cmpd="sng">
            <a:solidFill>
              <a:srgbClr val="0F58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International Money Transfers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3" name="Google Shape;103;p17"/>
          <p:cNvSpPr/>
          <p:nvPr/>
        </p:nvSpPr>
        <p:spPr>
          <a:xfrm>
            <a:off x="3572600" y="2810096"/>
            <a:ext cx="1535100" cy="1438500"/>
          </a:xfrm>
          <a:prstGeom prst="roundRect">
            <a:avLst>
              <a:gd name="adj" fmla="val 8385"/>
            </a:avLst>
          </a:prstGeom>
          <a:gradFill>
            <a:gsLst>
              <a:gs pos="0">
                <a:srgbClr val="0A5971">
                  <a:alpha val="0"/>
                  <a:alpha val="0"/>
                </a:srgbClr>
              </a:gs>
              <a:gs pos="100000">
                <a:srgbClr val="0A5971">
                  <a:alpha val="0"/>
                </a:srgbClr>
              </a:gs>
            </a:gsLst>
            <a:lin ang="13500032" scaled="0"/>
          </a:gradFill>
          <a:ln w="9525" cap="flat" cmpd="sng">
            <a:solidFill>
              <a:srgbClr val="0F58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Savings tools </a:t>
            </a:r>
            <a:b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&amp; micro-loans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" name="Google Shape;104;p17"/>
          <p:cNvSpPr/>
          <p:nvPr/>
        </p:nvSpPr>
        <p:spPr>
          <a:xfrm>
            <a:off x="2010700" y="2810096"/>
            <a:ext cx="1472100" cy="1438500"/>
          </a:xfrm>
          <a:prstGeom prst="roundRect">
            <a:avLst>
              <a:gd name="adj" fmla="val 8385"/>
            </a:avLst>
          </a:prstGeom>
          <a:gradFill>
            <a:gsLst>
              <a:gs pos="0">
                <a:srgbClr val="0A5971">
                  <a:alpha val="0"/>
                  <a:alpha val="0"/>
                </a:srgbClr>
              </a:gs>
              <a:gs pos="100000">
                <a:srgbClr val="0A5971">
                  <a:alpha val="0"/>
                </a:srgbClr>
              </a:gs>
            </a:gsLst>
            <a:lin ang="13500032" scaled="0"/>
          </a:gradFill>
          <a:ln w="9525" cap="flat" cmpd="sng">
            <a:solidFill>
              <a:srgbClr val="0F58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AML/Anti fraud scoring &amp; filters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5" name="Google Shape;105;p17" title="Isometric1 15°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2234945">
            <a:off x="2734020" y="1792496"/>
            <a:ext cx="1109675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 title="Isometric 30°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293091">
            <a:off x="2615370" y="1249161"/>
            <a:ext cx="2094566" cy="1621813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7"/>
          <p:cNvSpPr/>
          <p:nvPr/>
        </p:nvSpPr>
        <p:spPr>
          <a:xfrm>
            <a:off x="3694375" y="2938575"/>
            <a:ext cx="679200" cy="2835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soon</a:t>
            </a:r>
            <a:endParaRPr sz="12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8" name="Google Shape;108;p17" title="Icons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698094">
            <a:off x="6461030" y="2976250"/>
            <a:ext cx="416060" cy="416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7" title="Icons-4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597536">
            <a:off x="5450100" y="822312"/>
            <a:ext cx="458188" cy="458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7" title="Isometric 15°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146033">
            <a:off x="2960704" y="826819"/>
            <a:ext cx="2114443" cy="221418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7"/>
          <p:cNvSpPr txBox="1"/>
          <p:nvPr/>
        </p:nvSpPr>
        <p:spPr>
          <a:xfrm>
            <a:off x="8329522" y="208250"/>
            <a:ext cx="615300" cy="3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5/14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2" name="Google Shape;112;p17" title="iphone15.png"/>
          <p:cNvPicPr preferRelativeResize="0"/>
          <p:nvPr/>
        </p:nvPicPr>
        <p:blipFill rotWithShape="1">
          <a:blip r:embed="rId9">
            <a:alphaModFix/>
          </a:blip>
          <a:srcRect l="6461" r="6461"/>
          <a:stretch/>
        </p:blipFill>
        <p:spPr>
          <a:xfrm rot="-177276">
            <a:off x="7568116" y="691520"/>
            <a:ext cx="1090866" cy="27370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 txBox="1">
            <a:spLocks noGrp="1"/>
          </p:cNvSpPr>
          <p:nvPr>
            <p:ph type="ctrTitle"/>
          </p:nvPr>
        </p:nvSpPr>
        <p:spPr>
          <a:xfrm>
            <a:off x="1198350" y="1584441"/>
            <a:ext cx="6747300" cy="192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200" b="1">
                <a:solidFill>
                  <a:srgbClr val="F0F1F0"/>
                </a:solidFill>
                <a:latin typeface="Roboto"/>
                <a:ea typeface="Roboto"/>
                <a:cs typeface="Roboto"/>
                <a:sym typeface="Roboto"/>
              </a:rPr>
              <a:t>Empower underserved communities to achieve </a:t>
            </a:r>
            <a:r>
              <a:rPr lang="en" sz="32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financial inclusion</a:t>
            </a:r>
            <a:r>
              <a:rPr lang="en" sz="3200" b="1">
                <a:solidFill>
                  <a:srgbClr val="F0F1F0"/>
                </a:solidFill>
                <a:latin typeface="Roboto"/>
                <a:ea typeface="Roboto"/>
                <a:cs typeface="Roboto"/>
                <a:sym typeface="Roboto"/>
              </a:rPr>
              <a:t>, stability and growth</a:t>
            </a:r>
            <a:endParaRPr sz="3200" b="1">
              <a:solidFill>
                <a:srgbClr val="F0F1F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8" name="Google Shape;118;p18"/>
          <p:cNvSpPr txBox="1"/>
          <p:nvPr/>
        </p:nvSpPr>
        <p:spPr>
          <a:xfrm>
            <a:off x="3861150" y="1176782"/>
            <a:ext cx="1421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Our mission</a:t>
            </a:r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9" name="Google Shape;119;p18" title="Dar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8800" y="4595287"/>
            <a:ext cx="748024" cy="283575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8"/>
          <p:cNvSpPr txBox="1"/>
          <p:nvPr/>
        </p:nvSpPr>
        <p:spPr>
          <a:xfrm>
            <a:off x="8329522" y="208250"/>
            <a:ext cx="615300" cy="3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6/14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81B22"/>
            </a:gs>
            <a:gs pos="100000">
              <a:srgbClr val="0A5971"/>
            </a:gs>
          </a:gsLst>
          <a:lin ang="13500032" scaled="0"/>
        </a:gra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9"/>
          <p:cNvSpPr txBox="1">
            <a:spLocks noGrp="1"/>
          </p:cNvSpPr>
          <p:nvPr>
            <p:ph type="ctrTitle"/>
          </p:nvPr>
        </p:nvSpPr>
        <p:spPr>
          <a:xfrm>
            <a:off x="358275" y="194850"/>
            <a:ext cx="4054200" cy="67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200" b="1">
                <a:latin typeface="Roboto"/>
                <a:ea typeface="Roboto"/>
                <a:cs typeface="Roboto"/>
                <a:sym typeface="Roboto"/>
              </a:rPr>
              <a:t>Market</a:t>
            </a:r>
            <a:r>
              <a:rPr lang="en" sz="32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 opportunity</a:t>
            </a:r>
            <a:endParaRPr sz="3200" b="1">
              <a:solidFill>
                <a:srgbClr val="F0F1F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7" name="Google Shape;127;p19" title="Dark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8800" y="4595287"/>
            <a:ext cx="748024" cy="28357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9"/>
          <p:cNvSpPr/>
          <p:nvPr/>
        </p:nvSpPr>
        <p:spPr>
          <a:xfrm>
            <a:off x="809306" y="1045525"/>
            <a:ext cx="3779100" cy="3231000"/>
          </a:xfrm>
          <a:prstGeom prst="roundRect">
            <a:avLst>
              <a:gd name="adj" fmla="val 5132"/>
            </a:avLst>
          </a:prstGeom>
          <a:gradFill>
            <a:gsLst>
              <a:gs pos="0">
                <a:srgbClr val="0A5971">
                  <a:alpha val="0"/>
                  <a:alpha val="0"/>
                </a:srgbClr>
              </a:gs>
              <a:gs pos="100000">
                <a:srgbClr val="0A5971">
                  <a:alpha val="0"/>
                </a:srgbClr>
              </a:gs>
            </a:gsLst>
            <a:lin ang="13500032" scaled="0"/>
          </a:gradFill>
          <a:ln w="9525" cap="flat" cmpd="sng">
            <a:solidFill>
              <a:srgbClr val="0F58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36575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74320" lvl="0" indent="-213359" algn="l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"/>
              <a:buChar char="●"/>
            </a:pPr>
            <a:r>
              <a:rPr lang="en" sz="24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45%</a:t>
            </a:r>
            <a:r>
              <a:rPr lang="en" sz="27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20+ mln people</a:t>
            </a:r>
            <a:b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In South Africa are considered to be unbanked or underbanked </a:t>
            </a:r>
            <a:b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000" i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(source: National Treasury)</a:t>
            </a:r>
            <a:endParaRPr sz="1000" i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74320" lvl="0" indent="-213359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"/>
              <a:buChar char="●"/>
            </a:pPr>
            <a:r>
              <a:rPr lang="en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High costs</a:t>
            </a: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and limited access to traditional banking services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74320" lvl="0" indent="-213359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ts val="1200"/>
              <a:buFont typeface="Roboto"/>
              <a:buChar char="●"/>
            </a:pPr>
            <a:r>
              <a:rPr lang="en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Lack of financial literacy</a:t>
            </a: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tools targeting low-income earners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9" name="Google Shape;129;p19"/>
          <p:cNvSpPr/>
          <p:nvPr/>
        </p:nvSpPr>
        <p:spPr>
          <a:xfrm>
            <a:off x="4798375" y="1045525"/>
            <a:ext cx="3721500" cy="3231000"/>
          </a:xfrm>
          <a:prstGeom prst="roundRect">
            <a:avLst>
              <a:gd name="adj" fmla="val 5172"/>
            </a:avLst>
          </a:prstGeom>
          <a:gradFill>
            <a:gsLst>
              <a:gs pos="0">
                <a:srgbClr val="0A5971">
                  <a:alpha val="0"/>
                  <a:alpha val="0"/>
                </a:srgbClr>
              </a:gs>
              <a:gs pos="100000">
                <a:srgbClr val="0A5971">
                  <a:alpha val="0"/>
                </a:srgbClr>
              </a:gs>
            </a:gsLst>
            <a:lin ang="13500032" scaled="0"/>
          </a:gradFill>
          <a:ln w="9525" cap="flat" cmpd="sng">
            <a:solidFill>
              <a:srgbClr val="0F58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27430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74320" lvl="0" indent="-213359" algn="l" rtl="0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"/>
              <a:buChar char="●"/>
            </a:pPr>
            <a:r>
              <a:rPr lang="en" sz="24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over 30 million</a:t>
            </a: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b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people need affordable and accessible financial solutions.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74320" lvl="0" indent="-213359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Rising smartphone penetration </a:t>
            </a:r>
            <a:b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70%+ as of 2024</a:t>
            </a:r>
            <a:endParaRPr sz="12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74320" lvl="0" indent="-213359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Government incentives for financial inclusion initiatives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1" name="Google Shape;131;p19"/>
          <p:cNvSpPr/>
          <p:nvPr/>
        </p:nvSpPr>
        <p:spPr>
          <a:xfrm>
            <a:off x="809306" y="1037125"/>
            <a:ext cx="3787500" cy="521100"/>
          </a:xfrm>
          <a:prstGeom prst="roundRect">
            <a:avLst>
              <a:gd name="adj" fmla="val 30461"/>
            </a:avLst>
          </a:prstGeom>
          <a:gradFill>
            <a:gsLst>
              <a:gs pos="0">
                <a:srgbClr val="053240"/>
              </a:gs>
              <a:gs pos="100000">
                <a:srgbClr val="0C4B60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Problem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2" name="Google Shape;132;p19"/>
          <p:cNvSpPr txBox="1"/>
          <p:nvPr/>
        </p:nvSpPr>
        <p:spPr>
          <a:xfrm>
            <a:off x="8329522" y="208250"/>
            <a:ext cx="615300" cy="3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7/14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" name="Google Shape;133;p19"/>
          <p:cNvSpPr/>
          <p:nvPr/>
        </p:nvSpPr>
        <p:spPr>
          <a:xfrm>
            <a:off x="4790450" y="1023575"/>
            <a:ext cx="3739200" cy="534600"/>
          </a:xfrm>
          <a:prstGeom prst="roundRect">
            <a:avLst>
              <a:gd name="adj" fmla="val 30461"/>
            </a:avLst>
          </a:prstGeom>
          <a:gradFill>
            <a:gsLst>
              <a:gs pos="0">
                <a:srgbClr val="081B22"/>
              </a:gs>
              <a:gs pos="100000">
                <a:srgbClr val="063E4F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Potential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81B22"/>
            </a:gs>
            <a:gs pos="100000">
              <a:srgbClr val="0A5971"/>
            </a:gs>
          </a:gsLst>
          <a:lin ang="13500032" scaled="0"/>
        </a:gra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0"/>
          <p:cNvSpPr txBox="1">
            <a:spLocks noGrp="1"/>
          </p:cNvSpPr>
          <p:nvPr>
            <p:ph type="ctrTitle"/>
          </p:nvPr>
        </p:nvSpPr>
        <p:spPr>
          <a:xfrm>
            <a:off x="358275" y="194850"/>
            <a:ext cx="7051800" cy="10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200" b="1">
                <a:latin typeface="Roboto"/>
                <a:ea typeface="Roboto"/>
                <a:cs typeface="Roboto"/>
                <a:sym typeface="Roboto"/>
              </a:rPr>
              <a:t>Financial services for </a:t>
            </a:r>
            <a:r>
              <a:rPr lang="en" sz="32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Low-income communities</a:t>
            </a:r>
            <a:endParaRPr sz="32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9" name="Google Shape;139;p20" title="Dark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8800" y="4595287"/>
            <a:ext cx="748024" cy="283575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0"/>
          <p:cNvSpPr/>
          <p:nvPr/>
        </p:nvSpPr>
        <p:spPr>
          <a:xfrm>
            <a:off x="460300" y="1366125"/>
            <a:ext cx="2637300" cy="2950200"/>
          </a:xfrm>
          <a:prstGeom prst="roundRect">
            <a:avLst>
              <a:gd name="adj" fmla="val 5172"/>
            </a:avLst>
          </a:prstGeom>
          <a:gradFill>
            <a:gsLst>
              <a:gs pos="0">
                <a:srgbClr val="0A5971">
                  <a:alpha val="0"/>
                  <a:alpha val="0"/>
                </a:srgbClr>
              </a:gs>
              <a:gs pos="100000">
                <a:srgbClr val="0A5971">
                  <a:alpha val="0"/>
                </a:srgbClr>
              </a:gs>
            </a:gsLst>
            <a:lin ang="13500032" scaled="0"/>
          </a:gradFill>
          <a:ln w="9525" cap="flat" cmpd="sng">
            <a:solidFill>
              <a:srgbClr val="0F58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91425" bIns="91425" anchor="t" anchorCtr="0">
            <a:noAutofit/>
          </a:bodyPr>
          <a:lstStyle/>
          <a:p>
            <a:pPr marL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Current Landscape:</a:t>
            </a: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16764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"/>
              <a:buChar char="●"/>
            </a:pPr>
            <a:r>
              <a:rPr lang="en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Limited offerings</a:t>
            </a: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b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from traditional banks for low-income communities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16764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"/>
              <a:buChar char="●"/>
            </a:pPr>
            <a:r>
              <a:rPr lang="en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Predatory lending practices</a:t>
            </a: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targeting low-income earners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16764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ts val="1200"/>
              <a:buFont typeface="Roboto"/>
              <a:buChar char="●"/>
            </a:pPr>
            <a:r>
              <a:rPr lang="en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High demand</a:t>
            </a: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for micro-loans and savings tools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2" name="Google Shape;142;p20"/>
          <p:cNvSpPr/>
          <p:nvPr/>
        </p:nvSpPr>
        <p:spPr>
          <a:xfrm>
            <a:off x="3336300" y="1366125"/>
            <a:ext cx="2637300" cy="2950200"/>
          </a:xfrm>
          <a:prstGeom prst="roundRect">
            <a:avLst>
              <a:gd name="adj" fmla="val 5172"/>
            </a:avLst>
          </a:prstGeom>
          <a:gradFill>
            <a:gsLst>
              <a:gs pos="0">
                <a:srgbClr val="0A5971">
                  <a:alpha val="0"/>
                  <a:alpha val="0"/>
                </a:srgbClr>
              </a:gs>
              <a:gs pos="100000">
                <a:srgbClr val="0A5971">
                  <a:alpha val="0"/>
                </a:srgbClr>
              </a:gs>
            </a:gsLst>
            <a:lin ang="13500032" scaled="0"/>
          </a:gradFill>
          <a:ln w="9525" cap="flat" cmpd="sng">
            <a:solidFill>
              <a:srgbClr val="0F58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91425" bIns="91425" anchor="t" anchorCtr="0">
            <a:noAutofit/>
          </a:bodyPr>
          <a:lstStyle/>
          <a:p>
            <a:pPr marL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Challenges:</a:t>
            </a: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16764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"/>
              <a:buChar char="●"/>
            </a:pPr>
            <a:r>
              <a:rPr lang="en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Mistrust</a:t>
            </a: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in financial institutions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16764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"/>
              <a:buChar char="●"/>
            </a:pPr>
            <a:r>
              <a:rPr lang="en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High</a:t>
            </a: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transaction fees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16764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"/>
              <a:buChar char="●"/>
            </a:pPr>
            <a:r>
              <a:rPr lang="en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Limited access</a:t>
            </a: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to physical bank branches in rural areas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16764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ts val="1200"/>
              <a:buFont typeface="Roboto"/>
              <a:buChar char="●"/>
            </a:pPr>
            <a:r>
              <a:rPr lang="en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Low computer literacy</a:t>
            </a: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and communication challenges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3" name="Google Shape;143;p20"/>
          <p:cNvSpPr/>
          <p:nvPr/>
        </p:nvSpPr>
        <p:spPr>
          <a:xfrm>
            <a:off x="6212300" y="1366125"/>
            <a:ext cx="2637300" cy="2950200"/>
          </a:xfrm>
          <a:prstGeom prst="roundRect">
            <a:avLst>
              <a:gd name="adj" fmla="val 5172"/>
            </a:avLst>
          </a:prstGeom>
          <a:gradFill>
            <a:gsLst>
              <a:gs pos="0">
                <a:srgbClr val="0A5971">
                  <a:alpha val="0"/>
                  <a:alpha val="0"/>
                </a:srgbClr>
              </a:gs>
              <a:gs pos="100000">
                <a:srgbClr val="0A5971">
                  <a:alpha val="0"/>
                </a:srgbClr>
              </a:gs>
            </a:gsLst>
            <a:lin ang="13500032" scaled="0"/>
          </a:gradFill>
          <a:ln w="9525" cap="flat" cmpd="sng">
            <a:solidFill>
              <a:srgbClr val="0F58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91425" bIns="91425" anchor="t" anchorCtr="0">
            <a:noAutofit/>
          </a:bodyPr>
          <a:lstStyle/>
          <a:p>
            <a:pPr marL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Opportunities:</a:t>
            </a:r>
            <a:endParaRPr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16764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"/>
              <a:buChar char="●"/>
            </a:pPr>
            <a:r>
              <a:rPr lang="en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Growing fintech adoption</a:t>
            </a: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among low-income users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16764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ts val="1200"/>
              <a:buFont typeface="Roboto"/>
              <a:buChar char="●"/>
            </a:pPr>
            <a:r>
              <a:rPr lang="en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Favorable regulatory environment</a:t>
            </a: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for digital financial services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4" name="Google Shape;144;p20"/>
          <p:cNvSpPr txBox="1"/>
          <p:nvPr/>
        </p:nvSpPr>
        <p:spPr>
          <a:xfrm>
            <a:off x="8329522" y="208250"/>
            <a:ext cx="615300" cy="3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8/14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1" title="iPhon4e 1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02348" y="2719091"/>
            <a:ext cx="4212951" cy="4924723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1"/>
          <p:cNvSpPr txBox="1">
            <a:spLocks noGrp="1"/>
          </p:cNvSpPr>
          <p:nvPr>
            <p:ph type="ctrTitle"/>
          </p:nvPr>
        </p:nvSpPr>
        <p:spPr>
          <a:xfrm>
            <a:off x="1444050" y="915925"/>
            <a:ext cx="6255900" cy="162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5800" b="1">
                <a:latin typeface="Roboto"/>
                <a:ea typeface="Roboto"/>
                <a:cs typeface="Roboto"/>
                <a:sym typeface="Roboto"/>
              </a:rPr>
              <a:t>Why </a:t>
            </a:r>
            <a:r>
              <a:rPr lang="en" sz="58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SOLmate</a:t>
            </a:r>
            <a:r>
              <a:rPr lang="en" sz="5800" b="1">
                <a:latin typeface="Roboto"/>
                <a:ea typeface="Roboto"/>
                <a:cs typeface="Roboto"/>
                <a:sym typeface="Roboto"/>
              </a:rPr>
              <a:t> will succeed</a:t>
            </a:r>
            <a:endParaRPr sz="58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2" name="Google Shape;152;p21" title="Dark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8800" y="4595287"/>
            <a:ext cx="748024" cy="28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1" title="iphone15.png"/>
          <p:cNvPicPr preferRelativeResize="0"/>
          <p:nvPr/>
        </p:nvPicPr>
        <p:blipFill rotWithShape="1">
          <a:blip r:embed="rId6">
            <a:alphaModFix/>
          </a:blip>
          <a:srcRect l="6460" r="6469"/>
          <a:stretch/>
        </p:blipFill>
        <p:spPr>
          <a:xfrm rot="583356">
            <a:off x="4455583" y="2642842"/>
            <a:ext cx="1669254" cy="41884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9B2BB"/>
      </a:lt2>
      <a:accent1>
        <a:srgbClr val="FEE201"/>
      </a:accent1>
      <a:accent2>
        <a:srgbClr val="CBD1D6"/>
      </a:accent2>
      <a:accent3>
        <a:srgbClr val="798DA3"/>
      </a:accent3>
      <a:accent4>
        <a:srgbClr val="4288C7"/>
      </a:accent4>
      <a:accent5>
        <a:srgbClr val="4DD0E1"/>
      </a:accent5>
      <a:accent6>
        <a:srgbClr val="0192A2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578</Words>
  <Application>Microsoft Office PowerPoint</Application>
  <PresentationFormat>On-screen Show (16:9)</PresentationFormat>
  <Paragraphs>139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Roboto</vt:lpstr>
      <vt:lpstr>Arial</vt:lpstr>
      <vt:lpstr>Simple Dark</vt:lpstr>
      <vt:lpstr>Financial</vt:lpstr>
      <vt:lpstr>What is</vt:lpstr>
      <vt:lpstr>SOL Ecosystem to build Financial services for Financial inclusion</vt:lpstr>
      <vt:lpstr>affordable and accessible financial services to South Africa’s low-income population and empower financial inclusion</vt:lpstr>
      <vt:lpstr>Key Features</vt:lpstr>
      <vt:lpstr>Empower underserved communities to achieve financial inclusion, stability and growth</vt:lpstr>
      <vt:lpstr>Market opportunity</vt:lpstr>
      <vt:lpstr>Financial services for Low-income communities</vt:lpstr>
      <vt:lpstr>Why SOLmate will succeed</vt:lpstr>
      <vt:lpstr>Unique Value Proposition:</vt:lpstr>
      <vt:lpstr>Competitive Advantage:</vt:lpstr>
      <vt:lpstr>Social Impact: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Jonathan Holden</dc:creator>
  <cp:lastModifiedBy>Nathalie Burrows</cp:lastModifiedBy>
  <cp:revision>3</cp:revision>
  <dcterms:modified xsi:type="dcterms:W3CDTF">2025-09-02T12:37:21Z</dcterms:modified>
</cp:coreProperties>
</file>